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77" r:id="rId13"/>
    <p:sldId id="273" r:id="rId14"/>
    <p:sldId id="274" r:id="rId15"/>
    <p:sldId id="275" r:id="rId16"/>
    <p:sldId id="276" r:id="rId17"/>
    <p:sldId id="263" r:id="rId18"/>
    <p:sldId id="264" r:id="rId19"/>
    <p:sldId id="265" r:id="rId20"/>
    <p:sldId id="266" r:id="rId21"/>
    <p:sldId id="26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50"/>
  </p:normalViewPr>
  <p:slideViewPr>
    <p:cSldViewPr snapToGrid="0" snapToObjects="1">
      <p:cViewPr varScale="1">
        <p:scale>
          <a:sx n="110" d="100"/>
          <a:sy n="110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crispr/guide/" TargetMode="External"/><Relationship Id="rId4" Type="http://schemas.openxmlformats.org/officeDocument/2006/relationships/hyperlink" Target="https://3dciencia.wordpress.com/2015/06/11/the-cas9-sgrna-dna-complex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crispr/guide/" TargetMode="External"/><Relationship Id="rId4" Type="http://schemas.openxmlformats.org/officeDocument/2006/relationships/hyperlink" Target="https://3dciencia.wordpress.com/2015/06/11/the-cas9-sgrna-dna-complex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https://www.addgene.org/crispr/guide/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https://3dciencia.wordpress.com/2015/06/11/the-cas9-sgrna-dna-complex/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https://www.addgene.org/crispr/guide/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https://3dciencia.wordpress.com/2015/06/11/the-cas9-sgrna-dna-complex/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https://www.idtdna.com/pages/docs/default-source/synthetic-biology/crispr_faq_043015.pdf?sfvrsn=2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http://circ.ahajournals.org/content/circulationaha/134/11/777/F1.large.jpg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22F4C32-4CFE-1446-ACF6-8FA2CB612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4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63D1AD-11F8-C444-AB9C-07B2506F45DC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CD9-6D68-5C4D-90D2-E144015C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2.1: Identifying Off-Target CRISPR Sites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50" y="2468725"/>
            <a:ext cx="3780450" cy="2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many multidimensional 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Minkowski</a:t>
            </a:r>
            <a:r>
              <a:rPr lang="en-US" dirty="0" smtClean="0"/>
              <a:t> geometries</a:t>
            </a:r>
          </a:p>
          <a:p>
            <a:r>
              <a:rPr lang="en-US" dirty="0" smtClean="0"/>
              <a:t>Simply a weighted distance metric on each dimension </a:t>
            </a:r>
          </a:p>
          <a:p>
            <a:r>
              <a:rPr lang="en-US" dirty="0" smtClean="0"/>
              <a:t>Classical example: 4d Euclidean </a:t>
            </a:r>
            <a:r>
              <a:rPr lang="en-US" dirty="0" err="1" smtClean="0"/>
              <a:t>spacetime</a:t>
            </a:r>
            <a:r>
              <a:rPr lang="en-US" dirty="0" smtClean="0"/>
              <a:t>: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46" y="2778401"/>
            <a:ext cx="4880247" cy="11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Minkowski</a:t>
            </a:r>
            <a:r>
              <a:rPr lang="en-US" dirty="0" smtClean="0"/>
              <a:t> weighting of sequence information defines relative importance of each sample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0964" y="1734466"/>
            <a:ext cx="40913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d(</a:t>
            </a:r>
            <a:r>
              <a:rPr lang="en-US" sz="2100" dirty="0" err="1" smtClean="0"/>
              <a:t>j,y</a:t>
            </a:r>
            <a:r>
              <a:rPr lang="en-US" sz="2100" dirty="0" smtClean="0"/>
              <a:t>) </a:t>
            </a:r>
            <a:r>
              <a:rPr lang="en-US" sz="2100" dirty="0"/>
              <a:t>= √ ∑</a:t>
            </a:r>
            <a:r>
              <a:rPr lang="en-US" sz="2100" dirty="0" err="1" smtClean="0"/>
              <a:t>a</a:t>
            </a:r>
            <a:r>
              <a:rPr lang="en-US" sz="2100" baseline="-25000" dirty="0" err="1" smtClean="0"/>
              <a:t>i</a:t>
            </a:r>
            <a:r>
              <a:rPr lang="en-US" sz="2100" dirty="0" smtClean="0"/>
              <a:t>(</a:t>
            </a:r>
            <a:r>
              <a:rPr lang="en-US" sz="2100" dirty="0" err="1" smtClean="0"/>
              <a:t>x</a:t>
            </a:r>
            <a:r>
              <a:rPr lang="en-US" sz="2100" baseline="-25000" dirty="0" err="1" smtClean="0"/>
              <a:t>yi</a:t>
            </a:r>
            <a:r>
              <a:rPr lang="en-US" sz="2100" dirty="0" err="1" smtClean="0"/>
              <a:t>-x</a:t>
            </a:r>
            <a:r>
              <a:rPr lang="en-US" sz="2100" baseline="-25000" dirty="0" err="1"/>
              <a:t>j</a:t>
            </a:r>
            <a:r>
              <a:rPr lang="en-US" sz="2100" baseline="-25000" dirty="0" err="1" smtClean="0"/>
              <a:t>i</a:t>
            </a:r>
            <a:r>
              <a:rPr lang="en-US" sz="2100" dirty="0" smtClean="0"/>
              <a:t>)</a:t>
            </a:r>
            <a:r>
              <a:rPr lang="en-US" sz="2100" baseline="30000" dirty="0" smtClean="0"/>
              <a:t>2</a:t>
            </a:r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3982895" y="2266625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dirty="0" err="1"/>
              <a:t>a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/>
              <a:t>to weigh the ”seed” </a:t>
            </a:r>
            <a:r>
              <a:rPr lang="en-US" b="1" dirty="0" smtClean="0"/>
              <a:t>region or loci dimensions </a:t>
            </a:r>
          </a:p>
          <a:p>
            <a:r>
              <a:rPr lang="en-US" b="1" dirty="0" smtClean="0"/>
              <a:t>of </a:t>
            </a:r>
            <a:r>
              <a:rPr lang="en-US" b="1" dirty="0"/>
              <a:t>the guide RNA more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35919"/>
              </p:ext>
            </p:extLst>
          </p:nvPr>
        </p:nvGraphicFramePr>
        <p:xfrm>
          <a:off x="1751105" y="1611039"/>
          <a:ext cx="1954696" cy="3216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74"/>
                <a:gridCol w="488674"/>
                <a:gridCol w="488674"/>
                <a:gridCol w="488674"/>
              </a:tblGrid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Left Brace 9"/>
          <p:cNvSpPr/>
          <p:nvPr/>
        </p:nvSpPr>
        <p:spPr>
          <a:xfrm>
            <a:off x="1370105" y="2055263"/>
            <a:ext cx="242386" cy="25560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/>
        </p:nvSpPr>
        <p:spPr>
          <a:xfrm>
            <a:off x="453714" y="321946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x</a:t>
            </a:r>
            <a:r>
              <a:rPr lang="en-US" sz="1050" baseline="-25000" dirty="0"/>
              <a:t>1,</a:t>
            </a:r>
            <a:r>
              <a:rPr lang="en-US" sz="1050" dirty="0"/>
              <a:t>x</a:t>
            </a:r>
            <a:r>
              <a:rPr lang="en-US" sz="1050" baseline="-25000" dirty="0"/>
              <a:t>2,</a:t>
            </a:r>
            <a:r>
              <a:rPr lang="en-US" sz="1050" dirty="0"/>
              <a:t>x</a:t>
            </a:r>
            <a:r>
              <a:rPr lang="en-US" sz="1050" baseline="-25000" dirty="0"/>
              <a:t>3</a:t>
            </a:r>
            <a:r>
              <a:rPr lang="en-US" sz="1050" dirty="0"/>
              <a:t>..</a:t>
            </a:r>
            <a:r>
              <a:rPr lang="en-US" sz="1050" dirty="0" smtClean="0"/>
              <a:t>x</a:t>
            </a:r>
            <a:r>
              <a:rPr lang="en-US" sz="1050" baseline="-25000" dirty="0"/>
              <a:t>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16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find manifold distances?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wandering around blindfold in a room for infinite repetitions.  Eventually you might converge on the walls.  The path along the walls is the manifold distance</a:t>
            </a:r>
            <a:endParaRPr lang="en-US" dirty="0"/>
          </a:p>
          <a:p>
            <a:r>
              <a:rPr lang="en-US" dirty="0" smtClean="0"/>
              <a:t>First we need to build the network to wander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kernel over </a:t>
            </a:r>
            <a:r>
              <a:rPr lang="en-US" dirty="0" err="1" smtClean="0"/>
              <a:t>seq</a:t>
            </a:r>
            <a:r>
              <a:rPr lang="en-US" dirty="0" smtClean="0"/>
              <a:t> space yields connected sequences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245938" y="2234702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Oval 6"/>
          <p:cNvSpPr/>
          <p:nvPr/>
        </p:nvSpPr>
        <p:spPr>
          <a:xfrm>
            <a:off x="6657295" y="2294337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" name="Oval 7"/>
          <p:cNvSpPr/>
          <p:nvPr/>
        </p:nvSpPr>
        <p:spPr>
          <a:xfrm>
            <a:off x="5991373" y="2552754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5752834" y="3324692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7989138" y="3864719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7780416" y="2840990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7025043" y="3417458"/>
            <a:ext cx="168965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7" y="1425747"/>
            <a:ext cx="2476500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1" y="1997247"/>
            <a:ext cx="46577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kernel over </a:t>
            </a:r>
            <a:r>
              <a:rPr lang="en-US" dirty="0" err="1" smtClean="0"/>
              <a:t>seq</a:t>
            </a:r>
            <a:r>
              <a:rPr lang="en-US" dirty="0" smtClean="0"/>
              <a:t> space yields connected sequences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04931" y="2264199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Oval 6"/>
          <p:cNvSpPr/>
          <p:nvPr/>
        </p:nvSpPr>
        <p:spPr>
          <a:xfrm>
            <a:off x="6716288" y="2323834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" name="Oval 7"/>
          <p:cNvSpPr/>
          <p:nvPr/>
        </p:nvSpPr>
        <p:spPr>
          <a:xfrm>
            <a:off x="6050366" y="2582251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5811827" y="3354189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8048131" y="3894216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7839409" y="2870487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7084036" y="3446955"/>
            <a:ext cx="168965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1" y="1356350"/>
            <a:ext cx="2476500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" y="1882932"/>
            <a:ext cx="4657725" cy="3276600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9" idx="6"/>
          </p:cNvCxnSpPr>
          <p:nvPr/>
        </p:nvCxnSpPr>
        <p:spPr>
          <a:xfrm flipV="1">
            <a:off x="5980792" y="2413287"/>
            <a:ext cx="854765" cy="10402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931096" y="2691582"/>
            <a:ext cx="238539" cy="7719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7"/>
            <a:endCxn id="7" idx="6"/>
          </p:cNvCxnSpPr>
          <p:nvPr/>
        </p:nvCxnSpPr>
        <p:spPr>
          <a:xfrm flipV="1">
            <a:off x="6194586" y="2423225"/>
            <a:ext cx="690667" cy="1881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2" idx="6"/>
          </p:cNvCxnSpPr>
          <p:nvPr/>
        </p:nvCxnSpPr>
        <p:spPr>
          <a:xfrm>
            <a:off x="5923694" y="3453581"/>
            <a:ext cx="1329307" cy="927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0770" y="2443456"/>
            <a:ext cx="392699" cy="10528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7898940" y="2940766"/>
            <a:ext cx="233674" cy="9534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233178" y="2969877"/>
            <a:ext cx="591325" cy="5466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6"/>
          </p:cNvCxnSpPr>
          <p:nvPr/>
        </p:nvCxnSpPr>
        <p:spPr>
          <a:xfrm flipH="1" flipV="1">
            <a:off x="7168518" y="3545112"/>
            <a:ext cx="1048578" cy="4484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</p:cNvCxnSpPr>
          <p:nvPr/>
        </p:nvCxnSpPr>
        <p:spPr>
          <a:xfrm flipH="1" flipV="1">
            <a:off x="5407120" y="2383950"/>
            <a:ext cx="573672" cy="10696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6"/>
          </p:cNvCxnSpPr>
          <p:nvPr/>
        </p:nvCxnSpPr>
        <p:spPr>
          <a:xfrm flipH="1" flipV="1">
            <a:off x="5412578" y="2354819"/>
            <a:ext cx="806753" cy="326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4721" y="1327323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 = </a:t>
            </a:r>
            <a:r>
              <a:rPr lang="en-US" dirty="0" smtClean="0"/>
              <a:t>distance to k-nearest sequence</a:t>
            </a:r>
          </a:p>
          <a:p>
            <a:r>
              <a:rPr lang="el-GR" dirty="0" smtClean="0"/>
              <a:t>α =</a:t>
            </a:r>
            <a:r>
              <a:rPr lang="en-US" dirty="0"/>
              <a:t> </a:t>
            </a:r>
            <a:r>
              <a:rPr lang="en-US" dirty="0" smtClean="0"/>
              <a:t>falloff between similar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power the sequence transition matrix (defined by the kernel) </a:t>
            </a:r>
            <a:r>
              <a:rPr lang="en-US" i="1" dirty="0" smtClean="0"/>
              <a:t>t </a:t>
            </a:r>
            <a:r>
              <a:rPr lang="en-US" dirty="0" smtClean="0"/>
              <a:t>times, 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t is optimized using a measure of the uncertainty in the network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(Von Neumann Entropy)</a:t>
            </a:r>
          </a:p>
          <a:p>
            <a:r>
              <a:rPr lang="en-US" dirty="0" smtClean="0"/>
              <a:t>If you powered it infinite times, you would have the steady-state probabilities of the matrix.  You could find this with the first eigenvector</a:t>
            </a:r>
          </a:p>
        </p:txBody>
      </p:sp>
    </p:spTree>
    <p:extLst>
      <p:ext uri="{BB962C8B-B14F-4D97-AF65-F5344CB8AC3E}">
        <p14:creationId xmlns:p14="http://schemas.microsoft.com/office/powerpoint/2010/main" val="11867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we’ve walked, what does that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now walked onto a manifold and the corresponding probabilities can be viewed as potential distances using a -log transform. (inspired by physics)</a:t>
            </a:r>
          </a:p>
          <a:p>
            <a:r>
              <a:rPr lang="en-US" dirty="0" smtClean="0"/>
              <a:t>These manifold distances are then mapped into probability distributions.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51" y="2661595"/>
            <a:ext cx="4730612" cy="23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Pipelining to Identify Off-Target Effects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Many published tools, limited experimental data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Haeussler et al. 2016 published a compilation of 31 guides and 650 experimentally validated off target sites 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Pipelining to Identify Off-Target Effects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Many published tools, limited experimental data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Haeussler et al. 2016 published a compilation of 31 guides and 650 experimentally validated off target sites 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Pipeline goal: compare the performance of two pipeline tools on this dataset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Pipeline: Algorithm 1 - Cas-OFFinder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r="57612" b="59985"/>
          <a:stretch/>
        </p:blipFill>
        <p:spPr>
          <a:xfrm>
            <a:off x="846600" y="1554400"/>
            <a:ext cx="4259453" cy="28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44809"/>
          <a:stretch/>
        </p:blipFill>
        <p:spPr>
          <a:xfrm>
            <a:off x="5511475" y="1152474"/>
            <a:ext cx="2845199" cy="365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CRISPR?</a:t>
            </a:r>
          </a:p>
        </p:txBody>
      </p:sp>
      <p:pic>
        <p:nvPicPr>
          <p:cNvPr id="62" name="Shape 62" descr="CRISPR diagram of homology direct repair or HD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100" y="262387"/>
            <a:ext cx="3495675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cas9 CRISPR endonuclease genome-editing structure sgRNA target DNA PAM containing domai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00" y="1203125"/>
            <a:ext cx="4717825" cy="35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A new tool to allow precise genome editing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Pipeline: Algorithm 2 - CRISPR-SEEK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33200" y="1332925"/>
            <a:ext cx="497400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1711874" y="1144649"/>
            <a:ext cx="5720253" cy="3708310"/>
            <a:chOff x="1393100" y="1181500"/>
            <a:chExt cx="3816300" cy="2629075"/>
          </a:xfrm>
        </p:grpSpPr>
        <p:pic>
          <p:nvPicPr>
            <p:cNvPr id="133" name="Shape 133" descr="pone.0108424.g001.jpg"/>
            <p:cNvPicPr preferRelativeResize="0"/>
            <p:nvPr/>
          </p:nvPicPr>
          <p:blipFill rotWithShape="1">
            <a:blip r:embed="rId3">
              <a:alphaModFix/>
            </a:blip>
            <a:srcRect t="51830"/>
            <a:stretch/>
          </p:blipFill>
          <p:spPr>
            <a:xfrm>
              <a:off x="1393100" y="1332925"/>
              <a:ext cx="3816300" cy="2477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/>
            <p:nvPr/>
          </p:nvSpPr>
          <p:spPr>
            <a:xfrm>
              <a:off x="1602275" y="1181500"/>
              <a:ext cx="331500" cy="57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Pipelining Results on hg38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CRISPR-Seek:  516/650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CasOFFinder: 461/650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24" y="1152475"/>
            <a:ext cx="47829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Off-Target Effects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The major setback for clinical CRISPR/Cas9 use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32325" y="1708100"/>
            <a:ext cx="3760200" cy="23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human genome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3,000,000,000 base pairs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“NGG” occurs ~ 160,000,000 times</a:t>
            </a:r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gRNA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20 bases (12 absolute)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… A LOT of potential binding sites!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 </a:t>
            </a:r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72" name="Shape 72" descr="Image result for gRNA off-targ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224" y="2770271"/>
            <a:ext cx="2955625" cy="2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227" y="653850"/>
            <a:ext cx="3176974" cy="1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How to predict off-target sites?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25" y="1511700"/>
            <a:ext cx="5741649" cy="92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76" y="2536574"/>
            <a:ext cx="4178499" cy="16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449" y="4260799"/>
            <a:ext cx="5279676" cy="6621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Computational methods to assess gRNAs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Principles of CRISPR/Cas9 Specificity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PAM site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gRNA: PAM Proximal vs PAM Distal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Chromatin Structure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Methylation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Cas9 Related Factors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PAM site</a:t>
            </a:r>
          </a:p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gRNA: PAM Proximal vs PAM Distal</a:t>
            </a:r>
          </a:p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Chromatin Structure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Methylation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Cas9 Related Factors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5" y="135325"/>
            <a:ext cx="615241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690125" y="1457275"/>
            <a:ext cx="3153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Proximal &gt;&gt; Distal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gRNA tolerates ~7-10 mismatches in Distal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gRNA must be 20 bases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694025" y="3473675"/>
            <a:ext cx="3602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rgbClr val="24292E"/>
                </a:solidFill>
              </a:rPr>
              <a:t>Kuscu, Cem, Sevki Arslan, Ritambhara Singh, Jeremy Thorpe, and Mazhar Adli. "Genome-wide analysis reveals characteristics of off-target sites bound by the Cas9 endonuclease." Nature Biotechnology32.7 (2014): 677-83. Web.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50" y="1419448"/>
            <a:ext cx="6420151" cy="34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Chromatin Structure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Cas9 preferentially accesses open chromatin</a:t>
            </a:r>
          </a:p>
        </p:txBody>
      </p:sp>
      <p:sp>
        <p:nvSpPr>
          <p:cNvPr id="104" name="Shape 104"/>
          <p:cNvSpPr/>
          <p:nvPr/>
        </p:nvSpPr>
        <p:spPr>
          <a:xfrm>
            <a:off x="2067500" y="3070200"/>
            <a:ext cx="3771900" cy="18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422250" y="1301700"/>
            <a:ext cx="1914300" cy="18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587350" y="2084525"/>
            <a:ext cx="3153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ENCODE contains ChIP-seq data detailing chromatin structures in cells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information is multidimensional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56351"/>
              </p:ext>
            </p:extLst>
          </p:nvPr>
        </p:nvGraphicFramePr>
        <p:xfrm>
          <a:off x="3442253" y="1414394"/>
          <a:ext cx="1954696" cy="3216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74"/>
                <a:gridCol w="488674"/>
                <a:gridCol w="488674"/>
                <a:gridCol w="488674"/>
              </a:tblGrid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loci4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>
            <a:off x="3061253" y="1858618"/>
            <a:ext cx="242386" cy="25560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2144862" y="302282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x</a:t>
            </a:r>
            <a:r>
              <a:rPr lang="en-US" sz="1050" baseline="-25000" dirty="0"/>
              <a:t>1,</a:t>
            </a:r>
            <a:r>
              <a:rPr lang="en-US" sz="1050" dirty="0"/>
              <a:t>x</a:t>
            </a:r>
            <a:r>
              <a:rPr lang="en-US" sz="1050" baseline="-25000" dirty="0"/>
              <a:t>2,</a:t>
            </a:r>
            <a:r>
              <a:rPr lang="en-US" sz="1050" dirty="0"/>
              <a:t>x</a:t>
            </a:r>
            <a:r>
              <a:rPr lang="en-US" sz="1050" baseline="-25000" dirty="0"/>
              <a:t>3</a:t>
            </a:r>
            <a:r>
              <a:rPr lang="en-US" sz="1050" dirty="0"/>
              <a:t>..</a:t>
            </a:r>
            <a:r>
              <a:rPr lang="en-US" sz="1050" dirty="0" smtClean="0"/>
              <a:t>x</a:t>
            </a:r>
            <a:r>
              <a:rPr lang="en-US" sz="1050" baseline="-25000" dirty="0"/>
              <a:t>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88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spaces feature alternative 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319272"/>
            <a:ext cx="8520600" cy="3416400"/>
          </a:xfrm>
        </p:spPr>
        <p:txBody>
          <a:bodyPr/>
          <a:lstStyle/>
          <a:p>
            <a:r>
              <a:rPr lang="en-US" dirty="0" smtClean="0"/>
              <a:t>Oversimplified example: flight from NYC to Moscow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788618"/>
            <a:ext cx="2977877" cy="2945307"/>
          </a:xfrm>
          <a:prstGeom prst="rect">
            <a:avLst/>
          </a:prstGeom>
        </p:spPr>
      </p:pic>
      <p:sp>
        <p:nvSpPr>
          <p:cNvPr id="5" name="Teardrop 4"/>
          <p:cNvSpPr/>
          <p:nvPr/>
        </p:nvSpPr>
        <p:spPr>
          <a:xfrm flipH="1" flipV="1">
            <a:off x="2165353" y="3170582"/>
            <a:ext cx="357809" cy="288236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" name="Teardrop 5"/>
          <p:cNvSpPr/>
          <p:nvPr/>
        </p:nvSpPr>
        <p:spPr>
          <a:xfrm rot="9361262">
            <a:off x="3020118" y="1997765"/>
            <a:ext cx="288235" cy="248479"/>
          </a:xfrm>
          <a:prstGeom prst="teardrop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3606528" y="1788618"/>
            <a:ext cx="3172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Euclidean Distance: traditional geometric distance</a:t>
            </a:r>
          </a:p>
          <a:p>
            <a:r>
              <a:rPr lang="en-US" sz="1050" dirty="0"/>
              <a:t>-    Simple: Pythagorean theorem, Norms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Straight line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Through the mantle of the earth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606527" y="2658140"/>
            <a:ext cx="3432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Manifold Distance: distance along the curve or surface</a:t>
            </a:r>
          </a:p>
          <a:p>
            <a:pPr marL="214313" indent="-214313">
              <a:buFontTx/>
              <a:buChar char="-"/>
            </a:pPr>
            <a:r>
              <a:rPr lang="en-US" sz="1050" dirty="0"/>
              <a:t>Found via “walking” over the surface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Curved line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Over the surface of the earth</a:t>
            </a:r>
            <a:endParaRPr lang="en-US" sz="1050" dirty="0"/>
          </a:p>
        </p:txBody>
      </p:sp>
      <p:sp>
        <p:nvSpPr>
          <p:cNvPr id="9" name="Oval 8"/>
          <p:cNvSpPr/>
          <p:nvPr/>
        </p:nvSpPr>
        <p:spPr>
          <a:xfrm>
            <a:off x="6537019" y="3086629"/>
            <a:ext cx="2365513" cy="1524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Arc 9"/>
          <p:cNvSpPr/>
          <p:nvPr/>
        </p:nvSpPr>
        <p:spPr>
          <a:xfrm rot="19636075">
            <a:off x="6526176" y="3014696"/>
            <a:ext cx="2387200" cy="2068775"/>
          </a:xfrm>
          <a:prstGeom prst="arc">
            <a:avLst>
              <a:gd name="adj1" fmla="val 16200000"/>
              <a:gd name="adj2" fmla="val 183516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242325" y="3170582"/>
            <a:ext cx="1407740" cy="288236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663</Words>
  <Application>Microsoft Macintosh PowerPoint</Application>
  <PresentationFormat>On-screen Show (16:9)</PresentationFormat>
  <Paragraphs>164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simple-light-2</vt:lpstr>
      <vt:lpstr>Project 2.1: Identifying Off-Target CRISPR Sites</vt:lpstr>
      <vt:lpstr>What is CRISPR?</vt:lpstr>
      <vt:lpstr>Off-Target Effects</vt:lpstr>
      <vt:lpstr>Goal: How to predict off-target sites?</vt:lpstr>
      <vt:lpstr>Principles of CRISPR/Cas9 Specificity</vt:lpstr>
      <vt:lpstr>PowerPoint Presentation</vt:lpstr>
      <vt:lpstr>Chromatin Structure</vt:lpstr>
      <vt:lpstr>Sequence information is multidimensional</vt:lpstr>
      <vt:lpstr>Multidimensional spaces feature alternative geometries</vt:lpstr>
      <vt:lpstr>There are many multidimensional geometries</vt:lpstr>
      <vt:lpstr>Minkowski weighting of sequence information defines relative importance of each sample</vt:lpstr>
      <vt:lpstr>How do we find manifold distances?</vt:lpstr>
      <vt:lpstr>Defining a kernel over seq space yields connected sequences</vt:lpstr>
      <vt:lpstr>Defining a kernel over seq space yields connected sequences</vt:lpstr>
      <vt:lpstr>How to walk?</vt:lpstr>
      <vt:lpstr>Okay, we’ve walked, what does that mean?</vt:lpstr>
      <vt:lpstr>Pipelining to Identify Off-Target Effects</vt:lpstr>
      <vt:lpstr>Pipelining to Identify Off-Target Effects</vt:lpstr>
      <vt:lpstr>Pipeline: Algorithm 1 - Cas-OFFinder</vt:lpstr>
      <vt:lpstr>Pipeline: Algorithm 2 - CRISPR-SEEK</vt:lpstr>
      <vt:lpstr>Pipelining Results on hg38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2.1: Identifying Off-Target CRISPR Sites</dc:title>
  <cp:lastModifiedBy>Mengting Gu</cp:lastModifiedBy>
  <cp:revision>5</cp:revision>
  <dcterms:modified xsi:type="dcterms:W3CDTF">2017-06-11T19:34:50Z</dcterms:modified>
</cp:coreProperties>
</file>